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60" r:id="rId6"/>
    <p:sldId id="261" r:id="rId7"/>
    <p:sldId id="259" r:id="rId8"/>
    <p:sldId id="262" r:id="rId9"/>
    <p:sldId id="263" r:id="rId10"/>
    <p:sldId id="264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1E4E3"/>
    <a:srgbClr val="004B55"/>
    <a:srgbClr val="AFD0CF"/>
    <a:srgbClr val="017975"/>
    <a:srgbClr val="424345"/>
    <a:srgbClr val="89E7C9"/>
    <a:srgbClr val="AEFFD5"/>
    <a:srgbClr val="1A79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ja-JP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ヒラギノ角ゴシック" panose="020B0300000000000000" charset="-128"/>
            </a:defRPr>
          </a:pPr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rotWithShape="1">
              <a:gsLst>
                <a:gs pos="100000">
                  <a:srgbClr val="1A7975"/>
                </a:gs>
                <a:gs pos="100000">
                  <a:srgbClr val="52762D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ja-JP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 c:formatCode="General">
                  <c:v>分類 1</c:v>
                </c:pt>
                <c:pt idx="1" c:formatCode="General">
                  <c:v>分類 2</c:v>
                </c:pt>
                <c:pt idx="2" c:formatCode="General">
                  <c:v>分類 3</c:v>
                </c:pt>
                <c:pt idx="3" c:formatCode="General">
                  <c:v>分類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AFD0C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ja-JP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 c:formatCode="General">
                  <c:v>分類 1</c:v>
                </c:pt>
                <c:pt idx="1" c:formatCode="General">
                  <c:v>分類 2</c:v>
                </c:pt>
                <c:pt idx="2" c:formatCode="General">
                  <c:v>分類 3</c:v>
                </c:pt>
                <c:pt idx="3" c:formatCode="General">
                  <c:v>分類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ja-JP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 c:formatCode="General">
                  <c:v>分類 1</c:v>
                </c:pt>
                <c:pt idx="1" c:formatCode="General">
                  <c:v>分類 2</c:v>
                </c:pt>
                <c:pt idx="2" c:formatCode="General">
                  <c:v>分類 3</c:v>
                </c:pt>
                <c:pt idx="3" c:formatCode="General">
                  <c:v>分類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02096546"/>
        <c:axId val="875751250"/>
      </c:barChart>
      <c:catAx>
        <c:axId val="80209654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ヒラギノ角ゴシック" panose="020B0300000000000000" charset="-128"/>
              </a:defRPr>
            </a:pPr>
          </a:p>
        </c:txPr>
        <c:crossAx val="875751250"/>
        <c:crosses val="autoZero"/>
        <c:auto val="1"/>
        <c:lblAlgn val="ctr"/>
        <c:lblOffset val="100"/>
        <c:noMultiLvlLbl val="0"/>
      </c:catAx>
      <c:valAx>
        <c:axId val="87575125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0209654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ヒラギノ角ゴシック" panose="020B0300000000000000" charset="-128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ヒラギノ角ゴシック" panose="020B0300000000000000" charset="-128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ヒラギノ角ゴシック" panose="020B0300000000000000" charset="-128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ja-JP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ヒラギノ角ゴシック" panose="020B0300000000000000" charset="-128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ja-JP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CDF1FFE2-7EEC-412C-802C-6711DEB0A98D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6B00E365-854E-4DD7-A3B8-9E56379337CA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F93F1-D337-477A-B98A-83DE47DDB92A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EF2D7-A99A-4AC5-BC01-384F23EAC7CE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>
                <a:latin typeface="Arial" panose="020B0604020202020204" pitchFamily="34" charset="0"/>
              </a:rPr>
            </a:fld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ja-JP" altLang="en-US">
                <a:latin typeface="Arial" panose="020B0604020202020204" pitchFamily="34" charset="0"/>
              </a:rPr>
            </a:fld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タイトル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ja-JP" altLang="en-US"/>
              <a:t>マスタ タイトルの書式設定</a:t>
            </a:r>
            <a:endParaRPr lang="ja-JP" altLang="en-US"/>
          </a:p>
        </p:txBody>
      </p:sp>
      <p:sp>
        <p:nvSpPr>
          <p:cNvPr id="1027" name="文字列プレースホルダ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ja-JP" altLang="en-US"/>
              <a:t>マスタ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/>
          </a:p>
        </p:txBody>
      </p:sp>
      <p:sp>
        <p:nvSpPr>
          <p:cNvPr id="1028" name="日付プレースホルダ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1029" name="フッタープレースホルダ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スライド番号プレースホルダ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Meiryo UI" panose="020B0604030504040204" charset="-128"/>
                <a:ea typeface="Meiryo UI" panose="020B0604030504040204" charset="-128"/>
              </a:defRPr>
            </a:lvl1pPr>
          </a:lstStyle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Meiryo UI" panose="020B0604030504040204" charset="-128"/>
          <a:ea typeface="Meiryo UI" panose="020B0604030504040204" charset="-128"/>
          <a:cs typeface="Meiryo UI" panose="020B0604030504040204" charset="-128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charset="-128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charset="-128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charset="-128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charset="-128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charset="-128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charset="-128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charset="-128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charset="-128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11580" y="1578610"/>
            <a:ext cx="9632950" cy="1854835"/>
          </a:xfrm>
        </p:spPr>
        <p:txBody>
          <a:bodyPr/>
          <a:p>
            <a:pPr>
              <a:lnSpc>
                <a:spcPct val="150000"/>
              </a:lnSpc>
            </a:pPr>
            <a:r>
              <a:rPr lang="ja-JP" altLang="en-US" sz="6000">
                <a:solidFill>
                  <a:schemeClr val="tx1">
                    <a:lumMod val="75000"/>
                    <a:lumOff val="25000"/>
                  </a:schemeClr>
                </a:solidFill>
              </a:rPr>
              <a:t>基礎経営学 課題資料</a:t>
            </a:r>
            <a:br>
              <a:rPr lang="ja-JP" altLang="en-US" sz="60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ja-JP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〜会社情報分析結果〜</a:t>
            </a:r>
            <a:endParaRPr lang="ja-JP" alt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76138" y="3979863"/>
            <a:ext cx="9639300" cy="1752600"/>
          </a:xfrm>
        </p:spPr>
        <p:txBody>
          <a:bodyPr/>
          <a:p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講義名：基礎経営学</a:t>
            </a:r>
            <a:endParaRPr lang="ja-JP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名前：山田花子</a:t>
            </a:r>
            <a:endParaRPr lang="ja-JP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学籍番号：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</a:rPr>
              <a:t>12A345678</a:t>
            </a:r>
            <a:endParaRPr lang="ja-JP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D8928E-AA9A-4D89-BC1F-A2C05AB4BD92}" type="slidenum">
              <a:rPr kumimoji="1" lang="ja-JP" altLang="en-US" smtClean="0"/>
            </a:fld>
            <a:endParaRPr kumimoji="1" lang="ja-JP" alt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p>
            <a:pPr algn="l"/>
            <a:r>
              <a:rPr lang="en-US" altLang="ja-JP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目次</a:t>
            </a:r>
            <a:r>
              <a:rPr lang="en-US" altLang="ja-JP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コンテンツプレースホルダ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p>
            <a:pPr>
              <a:lnSpc>
                <a:spcPct val="150000"/>
              </a:lnSpc>
            </a:pP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はじめに　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</a:rPr>
              <a:t>			         </a:t>
            </a: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・・・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</a:rPr>
              <a:t>	P.1</a:t>
            </a:r>
            <a:endParaRPr lang="en-US" altLang="ja-JP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分析企業の概要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</a:rPr>
              <a:t>			</a:t>
            </a: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・・・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</a:rPr>
              <a:t>	P.2</a:t>
            </a:r>
            <a:endParaRPr lang="ja-JP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タイトル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</a:rPr>
              <a:t>3				</a:t>
            </a: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・・・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</a:rPr>
              <a:t>	P.3</a:t>
            </a:r>
            <a:endParaRPr lang="ja-JP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タイトル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</a:rPr>
              <a:t>4				</a:t>
            </a: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・・・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</a:rPr>
              <a:t>	P.4</a:t>
            </a:r>
            <a:endParaRPr lang="ja-JP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タイトル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				</a:t>
            </a: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・・・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	P.5</a:t>
            </a:r>
            <a:endParaRPr lang="ja-JP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タイトル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				</a:t>
            </a: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・・・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	P.6</a:t>
            </a:r>
            <a:endParaRPr lang="en-US" altLang="ja-JP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最後に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				</a:t>
            </a:r>
            <a:r>
              <a:rPr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・・・</a:t>
            </a:r>
            <a:r>
              <a:rPr lang="en-US" altLang="ja-JP" sz="24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	P.7</a:t>
            </a:r>
            <a:endParaRPr lang="ja-JP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40000"/>
              </a:lnSpc>
            </a:pPr>
            <a:endParaRPr lang="ja-JP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D8928E-AA9A-4D89-BC1F-A2C05AB4BD92}" type="slidenum">
              <a:rPr kumimoji="1" lang="ja-JP" altLang="en-US" smtClean="0"/>
            </a:fld>
            <a:endParaRPr kumimoji="1" lang="ja-JP" alt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p>
            <a:pPr algn="l"/>
            <a:r>
              <a:rPr lang="en-US" altLang="ja-JP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タイトル</a:t>
            </a:r>
            <a:r>
              <a:rPr lang="en-US" altLang="ja-JP">
                <a:solidFill>
                  <a:schemeClr val="tx1">
                    <a:lumMod val="75000"/>
                    <a:lumOff val="25000"/>
                  </a:schemeClr>
                </a:solidFill>
              </a:rPr>
              <a:t>1]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コンテンツプレースホルダ 8"/>
          <p:cNvSpPr/>
          <p:nvPr>
            <p:ph idx="1"/>
          </p:nvPr>
        </p:nvSpPr>
        <p:spPr>
          <a:xfrm>
            <a:off x="609600" y="1657350"/>
            <a:ext cx="10972800" cy="4525963"/>
          </a:xfrm>
        </p:spPr>
        <p:txBody>
          <a:bodyPr/>
          <a:p>
            <a:pPr marL="0" indent="0">
              <a:buNone/>
            </a:pPr>
            <a:r>
              <a:rPr lang="en-US" altLang="ja-JP">
                <a:solidFill>
                  <a:srgbClr val="004B55"/>
                </a:solidFill>
              </a:rPr>
              <a:t>[</a:t>
            </a:r>
            <a:r>
              <a:rPr lang="ja-JP" altLang="en-US">
                <a:solidFill>
                  <a:srgbClr val="004B55"/>
                </a:solidFill>
              </a:rPr>
              <a:t>サブタイトル</a:t>
            </a:r>
            <a:r>
              <a:rPr lang="en-US" altLang="ja-JP">
                <a:solidFill>
                  <a:srgbClr val="004B55"/>
                </a:solidFill>
              </a:rPr>
              <a:t>]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通常の文字色、これを基本に。</a:t>
            </a:r>
            <a:endParaRPr lang="ja-JP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sz="2000">
                <a:solidFill>
                  <a:srgbClr val="00B0F0"/>
                </a:solidFill>
              </a:rPr>
              <a:t>印象の良い色、</a:t>
            </a:r>
            <a:r>
              <a:rPr lang="ja-JP" altLang="en-US" sz="2000">
                <a:solidFill>
                  <a:schemeClr val="tx1"/>
                </a:solidFill>
              </a:rPr>
              <a:t>意識させたい</a:t>
            </a:r>
            <a:r>
              <a:rPr lang="ja-JP" altLang="en-US" sz="2000">
                <a:solidFill>
                  <a:srgbClr val="00B0F0"/>
                </a:solidFill>
              </a:rPr>
              <a:t>ワード</a:t>
            </a:r>
            <a:r>
              <a:rPr lang="ja-JP" altLang="en-US" sz="2000">
                <a:solidFill>
                  <a:schemeClr val="tx1"/>
                </a:solidFill>
              </a:rPr>
              <a:t>に使用する。</a:t>
            </a:r>
            <a:endParaRPr lang="ja-JP" altLang="en-US" sz="200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sz="2000">
                <a:solidFill>
                  <a:srgbClr val="FF0000"/>
                </a:solidFill>
                <a:sym typeface="+mn-ea"/>
              </a:rPr>
              <a:t>注目させる色。</a:t>
            </a:r>
            <a:r>
              <a:rPr lang="ja-JP" altLang="en-US" sz="2000">
                <a:solidFill>
                  <a:schemeClr val="tx1"/>
                </a:solidFill>
                <a:sym typeface="+mn-ea"/>
              </a:rPr>
              <a:t>強調させたい</a:t>
            </a:r>
            <a:r>
              <a:rPr lang="ja-JP" altLang="en-US" sz="2000" b="1">
                <a:solidFill>
                  <a:srgbClr val="FF0000"/>
                </a:solidFill>
                <a:sym typeface="+mn-ea"/>
              </a:rPr>
              <a:t>ワード</a:t>
            </a:r>
            <a:r>
              <a:rPr lang="ja-JP" altLang="en-US" sz="2000">
                <a:solidFill>
                  <a:schemeClr val="tx1"/>
                </a:solidFill>
                <a:sym typeface="+mn-ea"/>
              </a:rPr>
              <a:t>に使用する。</a:t>
            </a:r>
            <a:endParaRPr lang="ja-JP" altLang="en-US" sz="240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>
                <a:solidFill>
                  <a:srgbClr val="004B55"/>
                </a:solidFill>
                <a:sym typeface="+mn-ea"/>
              </a:rPr>
              <a:t>[</a:t>
            </a:r>
            <a:r>
              <a:rPr lang="ja-JP" altLang="en-US">
                <a:solidFill>
                  <a:srgbClr val="004B55"/>
                </a:solidFill>
                <a:sym typeface="+mn-ea"/>
              </a:rPr>
              <a:t>傘下</a:t>
            </a:r>
            <a:r>
              <a:rPr lang="en-US" altLang="ja-JP">
                <a:solidFill>
                  <a:srgbClr val="004B55"/>
                </a:solidFill>
                <a:sym typeface="+mn-ea"/>
              </a:rPr>
              <a:t>B</a:t>
            </a:r>
            <a:r>
              <a:rPr lang="ja-JP" altLang="en-US">
                <a:solidFill>
                  <a:srgbClr val="004B55"/>
                </a:solidFill>
                <a:sym typeface="+mn-ea"/>
              </a:rPr>
              <a:t>株式会社の基礎情報</a:t>
            </a:r>
            <a:r>
              <a:rPr lang="en-US" altLang="ja-JP">
                <a:solidFill>
                  <a:srgbClr val="004B55"/>
                </a:solidFill>
                <a:sym typeface="+mn-ea"/>
              </a:rPr>
              <a:t>]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>
              <a:lnSpc>
                <a:spcPct val="120000"/>
              </a:lnSpc>
              <a:buFont typeface="Wingdings" panose="05000000000000000000" charset="0"/>
              <a:buChar char=""/>
            </a:pPr>
            <a:r>
              <a:rPr lang="en-US" altLang="ja-JP" sz="2000">
                <a:solidFill>
                  <a:schemeClr val="tx1">
                    <a:lumMod val="75000"/>
                    <a:lumOff val="25000"/>
                  </a:schemeClr>
                </a:solidFill>
              </a:rPr>
              <a:t>1982</a:t>
            </a:r>
            <a:r>
              <a:rPr lang="ja-JP" alt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年創業。部品卸業としてスタート。</a:t>
            </a:r>
            <a:endParaRPr lang="ja-JP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anose="05000000000000000000" charset="0"/>
              <a:buChar char=""/>
            </a:pPr>
            <a:r>
              <a:rPr lang="ja-JP" alt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創業</a:t>
            </a:r>
            <a:r>
              <a:rPr lang="en-US" altLang="ja-JP" sz="200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ja-JP" alt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年を迎えた</a:t>
            </a:r>
            <a:r>
              <a:rPr lang="en-US" altLang="ja-JP" sz="2000">
                <a:solidFill>
                  <a:schemeClr val="tx1">
                    <a:lumMod val="75000"/>
                    <a:lumOff val="25000"/>
                  </a:schemeClr>
                </a:solidFill>
              </a:rPr>
              <a:t>92</a:t>
            </a:r>
            <a:r>
              <a:rPr lang="ja-JP" alt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年に</a:t>
            </a:r>
            <a:r>
              <a:rPr lang="ja-JP" altLang="en-US" sz="2000" b="1">
                <a:solidFill>
                  <a:srgbClr val="00B0F0"/>
                </a:solidFill>
              </a:rPr>
              <a:t>年商</a:t>
            </a:r>
            <a:r>
              <a:rPr lang="en-US" altLang="ja-JP" sz="2000" b="1">
                <a:solidFill>
                  <a:srgbClr val="00B0F0"/>
                </a:solidFill>
              </a:rPr>
              <a:t>100</a:t>
            </a:r>
            <a:r>
              <a:rPr lang="ja-JP" altLang="en-US" sz="2000" b="1">
                <a:solidFill>
                  <a:srgbClr val="00B0F0"/>
                </a:solidFill>
              </a:rPr>
              <a:t>億円</a:t>
            </a:r>
            <a:r>
              <a:rPr lang="ja-JP" alt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達成。</a:t>
            </a:r>
            <a:endParaRPr lang="ja-JP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anose="05000000000000000000" charset="0"/>
              <a:buChar char=""/>
            </a:pPr>
            <a:r>
              <a:rPr lang="en-US" altLang="ja-JP" sz="20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95</a:t>
            </a:r>
            <a:r>
              <a:rPr lang="ja-JP" altLang="en-US" sz="20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年に最初の</a:t>
            </a:r>
            <a:r>
              <a:rPr lang="ja-JP" altLang="en-US" sz="2000" b="1">
                <a:solidFill>
                  <a:srgbClr val="FF0000"/>
                </a:solidFill>
                <a:sym typeface="+mn-ea"/>
              </a:rPr>
              <a:t>危機到来</a:t>
            </a:r>
            <a:r>
              <a:rPr lang="ja-JP" altLang="en-US" sz="200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。</a:t>
            </a:r>
            <a:endParaRPr lang="ja-JP" altLang="en-US" sz="200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D8928E-AA9A-4D89-BC1F-A2C05AB4BD92}" type="slidenum">
              <a:rPr kumimoji="1" lang="ja-JP" altLang="en-US" smtClean="0"/>
            </a:fld>
            <a:endParaRPr kumimoji="1" lang="ja-JP" altLang="en-US" smtClean="0"/>
          </a:p>
        </p:txBody>
      </p:sp>
      <p:pic>
        <p:nvPicPr>
          <p:cNvPr id="6" name="図形 5" descr="conference-room-768441_19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45400" y="4008120"/>
            <a:ext cx="3131708" cy="2088000"/>
          </a:xfrm>
          <a:prstGeom prst="rect">
            <a:avLst/>
          </a:prstGeom>
        </p:spPr>
      </p:pic>
      <p:pic>
        <p:nvPicPr>
          <p:cNvPr id="7" name="図形 6" descr="startup-593327_19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400" y="1657350"/>
            <a:ext cx="3132001" cy="20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altLang="ja-JP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タイトル</a:t>
            </a:r>
            <a:r>
              <a:rPr lang="en-US" altLang="ja-JP">
                <a:solidFill>
                  <a:schemeClr val="tx1">
                    <a:lumMod val="75000"/>
                    <a:lumOff val="25000"/>
                  </a:schemeClr>
                </a:solidFill>
              </a:rPr>
              <a:t>2]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文字列プレースホルダ 7"/>
          <p:cNvSpPr>
            <a:spLocks noGrp="1"/>
          </p:cNvSpPr>
          <p:nvPr/>
        </p:nvSpPr>
        <p:spPr>
          <a:xfrm>
            <a:off x="8665210" y="1452880"/>
            <a:ext cx="2603500" cy="82359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1pPr>
            <a:lvl2pPr marL="342900" lvl="1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2pPr>
            <a:lvl3pPr marL="685800" lvl="2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3pPr>
            <a:lvl4pPr marL="1028700" lvl="3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4pPr>
            <a:lvl5pPr marL="1371600" lvl="4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5pPr>
            <a:lvl6pPr marL="1714500" lvl="5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>
                <a:solidFill>
                  <a:srgbClr val="004B55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サブタイトル</a:t>
            </a:r>
            <a:r>
              <a:rPr lang="en-US" altLang="ja-JP">
                <a:solidFill>
                  <a:srgbClr val="004B55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3</a:t>
            </a:r>
            <a:endParaRPr lang="en-US" altLang="ja-JP">
              <a:solidFill>
                <a:srgbClr val="004B55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sp>
        <p:nvSpPr>
          <p:cNvPr id="16" name="テキストボックス 15"/>
          <p:cNvSpPr txBox="1"/>
          <p:nvPr/>
        </p:nvSpPr>
        <p:spPr>
          <a:xfrm>
            <a:off x="850900" y="4547870"/>
            <a:ext cx="2683510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+mn-ea"/>
              </a:rPr>
              <a:t>この文章はダミーです。文字の大きさ、量、字間、行間等を確認するために入れています。</a:t>
            </a:r>
            <a:endParaRPr lang="ja-JP" altLang="en-US" sz="140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  <a:sym typeface="+mn-ea"/>
            </a:endParaRPr>
          </a:p>
        </p:txBody>
      </p:sp>
      <p:sp>
        <p:nvSpPr>
          <p:cNvPr id="17" name="テキストボックス 16"/>
          <p:cNvSpPr txBox="1"/>
          <p:nvPr/>
        </p:nvSpPr>
        <p:spPr>
          <a:xfrm>
            <a:off x="4756150" y="4547870"/>
            <a:ext cx="2683510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+mn-ea"/>
              </a:rPr>
              <a:t>この文章はダミーです。文字の大きさ、量、字間、行間等を確認するために入れています。</a:t>
            </a:r>
            <a:endParaRPr lang="ja-JP" altLang="en-US" sz="140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  <a:sym typeface="+mn-ea"/>
            </a:endParaRPr>
          </a:p>
        </p:txBody>
      </p:sp>
      <p:sp>
        <p:nvSpPr>
          <p:cNvPr id="18" name="テキストボックス 17"/>
          <p:cNvSpPr txBox="1"/>
          <p:nvPr/>
        </p:nvSpPr>
        <p:spPr>
          <a:xfrm>
            <a:off x="8665210" y="4547870"/>
            <a:ext cx="2683510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sym typeface="+mn-ea"/>
              </a:rPr>
              <a:t>この文章はダミーです。文字の大きさ、量、字間、行間等を確認するために入れています。</a:t>
            </a:r>
            <a:endParaRPr lang="ja-JP" altLang="en-US" sz="140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  <a:sym typeface="+mn-ea"/>
            </a:endParaRPr>
          </a:p>
        </p:txBody>
      </p:sp>
      <p:sp>
        <p:nvSpPr>
          <p:cNvPr id="20" name="文字列プレースホルダ 7"/>
          <p:cNvSpPr>
            <a:spLocks noGrp="1"/>
          </p:cNvSpPr>
          <p:nvPr/>
        </p:nvSpPr>
        <p:spPr>
          <a:xfrm>
            <a:off x="4794250" y="1452880"/>
            <a:ext cx="2603500" cy="82359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1pPr>
            <a:lvl2pPr marL="342900" lvl="1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2pPr>
            <a:lvl3pPr marL="685800" lvl="2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3pPr>
            <a:lvl4pPr marL="1028700" lvl="3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4pPr>
            <a:lvl5pPr marL="1371600" lvl="4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5pPr>
            <a:lvl6pPr marL="1714500" lvl="5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>
                <a:solidFill>
                  <a:srgbClr val="004B55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サブタイトル</a:t>
            </a:r>
            <a:r>
              <a:rPr lang="en-US" altLang="ja-JP">
                <a:solidFill>
                  <a:srgbClr val="004B55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2</a:t>
            </a:r>
            <a:endParaRPr lang="en-US" altLang="ja-JP">
              <a:solidFill>
                <a:srgbClr val="004B55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sp>
        <p:nvSpPr>
          <p:cNvPr id="21" name="文字列プレースホルダ 7"/>
          <p:cNvSpPr>
            <a:spLocks noGrp="1"/>
          </p:cNvSpPr>
          <p:nvPr/>
        </p:nvSpPr>
        <p:spPr>
          <a:xfrm>
            <a:off x="899160" y="1452880"/>
            <a:ext cx="2603500" cy="82359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1pPr>
            <a:lvl2pPr marL="342900" lvl="1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2pPr>
            <a:lvl3pPr marL="685800" lvl="2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3pPr>
            <a:lvl4pPr marL="1028700" lvl="3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4pPr>
            <a:lvl5pPr marL="1371600" lvl="4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+mn-cs"/>
              </a:defRPr>
            </a:lvl5pPr>
            <a:lvl6pPr marL="1714500" lvl="5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>
                <a:solidFill>
                  <a:srgbClr val="004B55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サブタイトル</a:t>
            </a:r>
            <a:r>
              <a:rPr lang="en-US" altLang="ja-JP">
                <a:solidFill>
                  <a:srgbClr val="004B55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1</a:t>
            </a:r>
            <a:endParaRPr lang="en-US" altLang="ja-JP">
              <a:solidFill>
                <a:srgbClr val="004B55"/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D8928E-AA9A-4D89-BC1F-A2C05AB4BD92}" type="slidenum">
              <a:rPr kumimoji="1" lang="ja-JP" altLang="en-US" smtClean="0"/>
            </a:fld>
            <a:endParaRPr kumimoji="1" lang="ja-JP" altLang="en-US" smtClean="0"/>
          </a:p>
        </p:txBody>
      </p:sp>
      <p:pic>
        <p:nvPicPr>
          <p:cNvPr id="6" name="図形 5" descr="entrepreneur-1340649_19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0900" y="2409190"/>
            <a:ext cx="2699545" cy="1908000"/>
          </a:xfrm>
          <a:prstGeom prst="rect">
            <a:avLst/>
          </a:prstGeom>
        </p:spPr>
      </p:pic>
      <p:pic>
        <p:nvPicPr>
          <p:cNvPr id="7" name="図形 6" descr="stock-1863880_1920"/>
          <p:cNvPicPr/>
          <p:nvPr/>
        </p:nvPicPr>
        <p:blipFill>
          <a:blip r:embed="rId2"/>
          <a:stretch>
            <a:fillRect/>
          </a:stretch>
        </p:blipFill>
        <p:spPr>
          <a:xfrm>
            <a:off x="4745990" y="2409190"/>
            <a:ext cx="2700000" cy="1908000"/>
          </a:xfrm>
          <a:prstGeom prst="rect">
            <a:avLst/>
          </a:prstGeom>
        </p:spPr>
      </p:pic>
      <p:pic>
        <p:nvPicPr>
          <p:cNvPr id="8" name="図形 7" descr="code-820275_1920"/>
          <p:cNvPicPr/>
          <p:nvPr/>
        </p:nvPicPr>
        <p:blipFill>
          <a:blip r:embed="rId3"/>
          <a:stretch>
            <a:fillRect/>
          </a:stretch>
        </p:blipFill>
        <p:spPr>
          <a:xfrm>
            <a:off x="8648700" y="2409190"/>
            <a:ext cx="2700000" cy="190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altLang="ja-JP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タイトル</a:t>
            </a:r>
            <a:r>
              <a:rPr lang="en-US" altLang="ja-JP">
                <a:solidFill>
                  <a:schemeClr val="tx1">
                    <a:lumMod val="75000"/>
                    <a:lumOff val="25000"/>
                  </a:schemeClr>
                </a:solidFill>
              </a:rPr>
              <a:t>3]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グラフ 4"/>
          <p:cNvGraphicFramePr/>
          <p:nvPr/>
        </p:nvGraphicFramePr>
        <p:xfrm>
          <a:off x="760095" y="1633220"/>
          <a:ext cx="5586730" cy="4650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" name="右矢印 11"/>
          <p:cNvSpPr/>
          <p:nvPr/>
        </p:nvSpPr>
        <p:spPr>
          <a:xfrm>
            <a:off x="6576695" y="3340100"/>
            <a:ext cx="531495" cy="1237615"/>
          </a:xfrm>
          <a:prstGeom prst="rightArrow">
            <a:avLst/>
          </a:prstGeom>
          <a:solidFill>
            <a:srgbClr val="1A797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3" name="テキストボックス 12"/>
          <p:cNvSpPr txBox="1"/>
          <p:nvPr/>
        </p:nvSpPr>
        <p:spPr>
          <a:xfrm>
            <a:off x="7378700" y="2205355"/>
            <a:ext cx="4603750" cy="3507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"/>
            </a:pPr>
            <a:r>
              <a:rPr lang="ja-JP" altLang="en-US" sz="2400" b="1">
                <a:solidFill>
                  <a:srgbClr val="017975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ポイント</a:t>
            </a:r>
            <a:r>
              <a:rPr lang="en-US" altLang="ja-JP" sz="2400" b="1">
                <a:solidFill>
                  <a:srgbClr val="017975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</a:rPr>
              <a:t>1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  <a:p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　　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コメントを入力してください。</a:t>
            </a:r>
            <a:endParaRPr lang="ja-JP" altLang="en-US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+mn-ea"/>
            </a:endParaRPr>
          </a:p>
          <a:p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</a:endParaRPr>
          </a:p>
          <a:p>
            <a:pPr marL="285750" indent="-285750">
              <a:buFont typeface="Wingdings" panose="05000000000000000000" charset="0"/>
              <a:buChar char=""/>
            </a:pPr>
            <a:r>
              <a:rPr lang="ja-JP" altLang="en-US" sz="2400" b="1">
                <a:solidFill>
                  <a:srgbClr val="017975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ポイント</a:t>
            </a:r>
            <a:r>
              <a:rPr lang="en-US" altLang="ja-JP" sz="2400" b="1">
                <a:solidFill>
                  <a:srgbClr val="017975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2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　　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コメントを入力してください。</a:t>
            </a:r>
            <a:endParaRPr lang="en-US" altLang="ja-JP" sz="140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+mn-ea"/>
            </a:endParaRPr>
          </a:p>
          <a:p>
            <a:pPr marL="285750" indent="-285750">
              <a:buFont typeface="Wingdings" panose="05000000000000000000" charset="0"/>
              <a:buChar char=""/>
            </a:pP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+mn-ea"/>
            </a:endParaRPr>
          </a:p>
          <a:p>
            <a:pPr marL="285750" indent="-285750">
              <a:buFont typeface="Wingdings" panose="05000000000000000000" charset="0"/>
              <a:buChar char=""/>
            </a:pPr>
            <a:r>
              <a:rPr lang="ja-JP" altLang="en-US" sz="2400" b="1">
                <a:solidFill>
                  <a:srgbClr val="017975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ポイント</a:t>
            </a:r>
            <a:r>
              <a:rPr lang="en-US" altLang="ja-JP" sz="2400" b="1">
                <a:solidFill>
                  <a:srgbClr val="017975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3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　　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コメントを入力してください。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+mn-ea"/>
            </a:endParaRPr>
          </a:p>
          <a:p>
            <a:pPr marL="285750" indent="-285750">
              <a:buFont typeface="Wingdings" panose="05000000000000000000" charset="0"/>
              <a:buChar char=""/>
            </a:pP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+mn-ea"/>
            </a:endParaRPr>
          </a:p>
          <a:p>
            <a:pPr marL="285750" indent="-285750">
              <a:buFont typeface="Wingdings" panose="05000000000000000000" charset="0"/>
              <a:buChar char=""/>
            </a:pPr>
            <a:r>
              <a:rPr lang="ja-JP" altLang="en-US" sz="2400" b="1">
                <a:solidFill>
                  <a:srgbClr val="017975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ポイント</a:t>
            </a:r>
            <a:r>
              <a:rPr lang="en-US" altLang="ja-JP" sz="2400" b="1">
                <a:solidFill>
                  <a:srgbClr val="017975"/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4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　　</a:t>
            </a:r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charset="-128"/>
                <a:ea typeface="Meiryo UI" panose="020B0604030504040204" charset="-128"/>
                <a:cs typeface="Meiryo UI" panose="020B0604030504040204" charset="-128"/>
                <a:sym typeface="+mn-ea"/>
              </a:rPr>
              <a:t>コメントを入力してください。</a:t>
            </a:r>
            <a:endParaRPr lang="ja-JP" altLang="en-US" sz="140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charset="-128"/>
              <a:ea typeface="Meiryo UI" panose="020B0604030504040204" charset="-128"/>
              <a:cs typeface="Meiryo UI" panose="020B0604030504040204" charset="-128"/>
              <a:sym typeface="+mn-ea"/>
            </a:endParaRPr>
          </a:p>
        </p:txBody>
      </p:sp>
      <p:sp>
        <p:nvSpPr>
          <p:cNvPr id="20" name="スライド番号プレースホルダ 1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D8928E-AA9A-4D89-BC1F-A2C05AB4BD92}" type="slidenum">
              <a:rPr kumimoji="1" lang="ja-JP" altLang="en-US" smtClean="0"/>
            </a:fld>
            <a:endParaRPr kumimoji="1" lang="ja-JP" alt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altLang="ja-JP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タイトル</a:t>
            </a:r>
            <a:r>
              <a:rPr lang="en-US" altLang="ja-JP">
                <a:solidFill>
                  <a:schemeClr val="tx1">
                    <a:lumMod val="75000"/>
                    <a:lumOff val="25000"/>
                  </a:schemeClr>
                </a:solidFill>
              </a:rPr>
              <a:t>4]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コンテンツプレースホルダ 7"/>
          <p:cNvGraphicFramePr/>
          <p:nvPr>
            <p:ph idx="1"/>
          </p:nvPr>
        </p:nvGraphicFramePr>
        <p:xfrm>
          <a:off x="609600" y="1848485"/>
          <a:ext cx="10972800" cy="4219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  <a:gridCol w="1828800"/>
              </a:tblGrid>
              <a:tr h="843915"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017975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ja-JP">
                          <a:latin typeface="Meiryo UI" panose="020B0604030504040204" charset="-128"/>
                          <a:ea typeface="Meiryo UI" panose="020B0604030504040204" charset="-128"/>
                        </a:rPr>
                        <a:t>A</a:t>
                      </a:r>
                      <a:endParaRPr lang="en-US" altLang="ja-JP"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017975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ja-JP">
                          <a:latin typeface="Meiryo UI" panose="020B0604030504040204" charset="-128"/>
                          <a:ea typeface="Meiryo UI" panose="020B0604030504040204" charset="-128"/>
                        </a:rPr>
                        <a:t>B</a:t>
                      </a:r>
                      <a:endParaRPr lang="en-US" altLang="ja-JP"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017975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ja-JP">
                          <a:latin typeface="Meiryo UI" panose="020B0604030504040204" charset="-128"/>
                          <a:ea typeface="Meiryo UI" panose="020B0604030504040204" charset="-128"/>
                        </a:rPr>
                        <a:t>C</a:t>
                      </a:r>
                      <a:endParaRPr lang="en-US" altLang="ja-JP"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017975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ja-JP">
                          <a:latin typeface="Meiryo UI" panose="020B0604030504040204" charset="-128"/>
                          <a:ea typeface="Meiryo UI" panose="020B0604030504040204" charset="-128"/>
                        </a:rPr>
                        <a:t>D</a:t>
                      </a:r>
                      <a:endParaRPr lang="en-US" altLang="ja-JP"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017975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ja-JP">
                          <a:latin typeface="Meiryo UI" panose="020B0604030504040204" charset="-128"/>
                          <a:ea typeface="Meiryo UI" panose="020B0604030504040204" charset="-128"/>
                        </a:rPr>
                        <a:t>E</a:t>
                      </a:r>
                      <a:endParaRPr lang="en-US" altLang="ja-JP"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017975"/>
                    </a:solidFill>
                  </a:tcPr>
                </a:tc>
              </a:tr>
              <a:tr h="8439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ja-JP" altLang="en-US">
                          <a:latin typeface="Meiryo UI" panose="020B0604030504040204" charset="-128"/>
                          <a:ea typeface="Meiryo UI" panose="020B0604030504040204" charset="-128"/>
                        </a:rPr>
                        <a:t>分類１</a:t>
                      </a:r>
                      <a:endParaRPr lang="ja-JP" altLang="en-US"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35000"/>
                      </a:srgbClr>
                    </a:solidFill>
                  </a:tcPr>
                </a:tc>
              </a:tr>
              <a:tr h="8439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ja-JP" altLang="en-US">
                          <a:latin typeface="Meiryo UI" panose="020B0604030504040204" charset="-128"/>
                          <a:ea typeface="Meiryo UI" panose="020B0604030504040204" charset="-128"/>
                        </a:rPr>
                        <a:t>分類２</a:t>
                      </a:r>
                      <a:endParaRPr lang="ja-JP" altLang="en-US"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20000"/>
                      </a:srgbClr>
                    </a:solidFill>
                  </a:tcPr>
                </a:tc>
              </a:tr>
              <a:tr h="8439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ja-JP" altLang="en-US">
                          <a:latin typeface="Meiryo UI" panose="020B0604030504040204" charset="-128"/>
                          <a:ea typeface="Meiryo UI" panose="020B0604030504040204" charset="-128"/>
                        </a:rPr>
                        <a:t>分類３</a:t>
                      </a:r>
                      <a:endParaRPr lang="ja-JP" altLang="en-US"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35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35000"/>
                      </a:srgbClr>
                    </a:solidFill>
                  </a:tcPr>
                </a:tc>
              </a:tr>
              <a:tr h="8439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ja-JP" altLang="en-US">
                          <a:solidFill>
                            <a:schemeClr val="tx1"/>
                          </a:solidFill>
                          <a:latin typeface="Meiryo UI" panose="020B0604030504040204" charset="-128"/>
                          <a:ea typeface="Meiryo UI" panose="020B0604030504040204" charset="-128"/>
                          <a:cs typeface="Meiryo UI" panose="020B0604030504040204" charset="-128"/>
                        </a:rPr>
                        <a:t>分類</a:t>
                      </a:r>
                      <a:r>
                        <a:rPr lang="en-US" altLang="ja-JP">
                          <a:solidFill>
                            <a:schemeClr val="tx1"/>
                          </a:solidFill>
                          <a:latin typeface="Meiryo UI" panose="020B0604030504040204" charset="-128"/>
                          <a:ea typeface="Meiryo UI" panose="020B0604030504040204" charset="-128"/>
                          <a:cs typeface="Meiryo UI" panose="020B0604030504040204" charset="-128"/>
                        </a:rPr>
                        <a:t>4</a:t>
                      </a:r>
                      <a:endParaRPr lang="en-US" altLang="ja-JP">
                        <a:solidFill>
                          <a:schemeClr val="tx1"/>
                        </a:solidFill>
                        <a:latin typeface="Meiryo UI" panose="020B0604030504040204" charset="-128"/>
                        <a:ea typeface="Meiryo UI" panose="020B0604030504040204" charset="-128"/>
                        <a:cs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solidFill>
                          <a:schemeClr val="tx1"/>
                        </a:solidFill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solidFill>
                          <a:schemeClr val="tx1"/>
                        </a:solidFill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solidFill>
                          <a:schemeClr val="tx1"/>
                        </a:solidFill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solidFill>
                          <a:schemeClr val="tx1"/>
                        </a:solidFill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ja-JP" altLang="en-US">
                        <a:solidFill>
                          <a:schemeClr val="tx1"/>
                        </a:solidFill>
                        <a:latin typeface="Meiryo UI" panose="020B0604030504040204" charset="-128"/>
                        <a:ea typeface="Meiryo UI" panose="020B0604030504040204" charset="-128"/>
                      </a:endParaRPr>
                    </a:p>
                  </a:txBody>
                  <a:tcPr anchor="ctr" anchorCtr="0">
                    <a:solidFill>
                      <a:srgbClr val="1A7975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D8928E-AA9A-4D89-BC1F-A2C05AB4BD92}" type="slidenum">
              <a:rPr kumimoji="1" lang="ja-JP" altLang="en-US" smtClean="0"/>
            </a:fld>
            <a:endParaRPr kumimoji="1" lang="ja-JP" alt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altLang="ja-JP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タイトル</a:t>
            </a:r>
            <a:r>
              <a:rPr lang="en-US" altLang="ja-JP">
                <a:solidFill>
                  <a:schemeClr val="tx1">
                    <a:lumMod val="75000"/>
                    <a:lumOff val="25000"/>
                  </a:schemeClr>
                </a:solidFill>
              </a:rPr>
              <a:t>5]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D8928E-AA9A-4D89-BC1F-A2C05AB4BD92}" type="slidenum">
              <a:rPr kumimoji="1" lang="ja-JP" altLang="en-US" smtClean="0"/>
            </a:fld>
            <a:endParaRPr kumimoji="1" lang="ja-JP" altLang="en-US" smtClean="0"/>
          </a:p>
        </p:txBody>
      </p:sp>
      <p:sp>
        <p:nvSpPr>
          <p:cNvPr id="6" name="四角形 5"/>
          <p:cNvSpPr/>
          <p:nvPr/>
        </p:nvSpPr>
        <p:spPr>
          <a:xfrm>
            <a:off x="808990" y="1529715"/>
            <a:ext cx="5071745" cy="2219960"/>
          </a:xfrm>
          <a:prstGeom prst="rect">
            <a:avLst/>
          </a:prstGeom>
          <a:solidFill>
            <a:srgbClr val="D1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7" name="四角形 6"/>
          <p:cNvSpPr/>
          <p:nvPr/>
        </p:nvSpPr>
        <p:spPr>
          <a:xfrm>
            <a:off x="6335395" y="1529715"/>
            <a:ext cx="5071745" cy="2219960"/>
          </a:xfrm>
          <a:prstGeom prst="rect">
            <a:avLst/>
          </a:prstGeom>
          <a:solidFill>
            <a:srgbClr val="D1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8" name="四角形 7"/>
          <p:cNvSpPr/>
          <p:nvPr/>
        </p:nvSpPr>
        <p:spPr>
          <a:xfrm>
            <a:off x="808990" y="4139565"/>
            <a:ext cx="5071745" cy="2219960"/>
          </a:xfrm>
          <a:prstGeom prst="rect">
            <a:avLst/>
          </a:prstGeom>
          <a:solidFill>
            <a:srgbClr val="D1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9" name="四角形 8"/>
          <p:cNvSpPr/>
          <p:nvPr/>
        </p:nvSpPr>
        <p:spPr>
          <a:xfrm>
            <a:off x="6335395" y="4139565"/>
            <a:ext cx="5071745" cy="2219960"/>
          </a:xfrm>
          <a:prstGeom prst="rect">
            <a:avLst/>
          </a:prstGeom>
          <a:solidFill>
            <a:srgbClr val="D1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0" name="右矢印 9"/>
          <p:cNvSpPr/>
          <p:nvPr/>
        </p:nvSpPr>
        <p:spPr>
          <a:xfrm rot="780000">
            <a:off x="5842457" y="2459771"/>
            <a:ext cx="540000" cy="360000"/>
          </a:xfrm>
          <a:prstGeom prst="rightArrow">
            <a:avLst/>
          </a:prstGeom>
          <a:solidFill>
            <a:srgbClr val="017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 sz="1600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1" name="右矢印 10"/>
          <p:cNvSpPr/>
          <p:nvPr/>
        </p:nvSpPr>
        <p:spPr>
          <a:xfrm rot="6180000">
            <a:off x="8601592" y="3757066"/>
            <a:ext cx="540000" cy="360000"/>
          </a:xfrm>
          <a:prstGeom prst="rightArrow">
            <a:avLst/>
          </a:prstGeom>
          <a:solidFill>
            <a:srgbClr val="017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2" name="右矢印 11"/>
          <p:cNvSpPr/>
          <p:nvPr/>
        </p:nvSpPr>
        <p:spPr>
          <a:xfrm rot="11580000">
            <a:off x="5846743" y="5069621"/>
            <a:ext cx="540000" cy="360000"/>
          </a:xfrm>
          <a:prstGeom prst="rightArrow">
            <a:avLst/>
          </a:prstGeom>
          <a:solidFill>
            <a:srgbClr val="017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13" name="右矢印 12"/>
          <p:cNvSpPr/>
          <p:nvPr/>
        </p:nvSpPr>
        <p:spPr>
          <a:xfrm rot="16980000">
            <a:off x="3074304" y="3758641"/>
            <a:ext cx="540000" cy="360000"/>
          </a:xfrm>
          <a:prstGeom prst="rightArrow">
            <a:avLst/>
          </a:prstGeom>
          <a:solidFill>
            <a:srgbClr val="017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altLang="ja-JP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タイトル</a:t>
            </a:r>
            <a:r>
              <a:rPr lang="en-US" altLang="ja-JP">
                <a:solidFill>
                  <a:schemeClr val="tx1">
                    <a:lumMod val="75000"/>
                    <a:lumOff val="25000"/>
                  </a:schemeClr>
                </a:solidFill>
              </a:rPr>
              <a:t>6]</a:t>
            </a:r>
            <a:endParaRPr lang="en-US" altLang="ja-JP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D8928E-AA9A-4D89-BC1F-A2C05AB4BD92}" type="slidenum">
              <a:rPr kumimoji="1" lang="ja-JP" altLang="en-US" smtClean="0"/>
            </a:fld>
            <a:endParaRPr kumimoji="1" lang="ja-JP" altLang="en-US" smtClean="0"/>
          </a:p>
        </p:txBody>
      </p:sp>
      <p:sp>
        <p:nvSpPr>
          <p:cNvPr id="3" name="四角形 2"/>
          <p:cNvSpPr/>
          <p:nvPr/>
        </p:nvSpPr>
        <p:spPr>
          <a:xfrm>
            <a:off x="609600" y="1997075"/>
            <a:ext cx="3960000" cy="324000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1797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4" name="四角形 3"/>
          <p:cNvSpPr/>
          <p:nvPr/>
        </p:nvSpPr>
        <p:spPr>
          <a:xfrm>
            <a:off x="3936365" y="2498090"/>
            <a:ext cx="3960000" cy="324000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1797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5" name="四角形 4"/>
          <p:cNvSpPr/>
          <p:nvPr/>
        </p:nvSpPr>
        <p:spPr>
          <a:xfrm>
            <a:off x="7262495" y="3005455"/>
            <a:ext cx="3960000" cy="324000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1797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8" name="上カーブ矢印 7"/>
          <p:cNvSpPr/>
          <p:nvPr/>
        </p:nvSpPr>
        <p:spPr>
          <a:xfrm rot="1800000">
            <a:off x="4135035" y="2192848"/>
            <a:ext cx="900000" cy="432000"/>
          </a:xfrm>
          <a:prstGeom prst="curvedDownArrow">
            <a:avLst/>
          </a:prstGeom>
          <a:solidFill>
            <a:srgbClr val="1A7975"/>
          </a:solidFill>
          <a:ln>
            <a:solidFill>
              <a:srgbClr val="1A7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  <p:sp>
        <p:nvSpPr>
          <p:cNvPr id="9" name="上カーブ矢印 8"/>
          <p:cNvSpPr/>
          <p:nvPr/>
        </p:nvSpPr>
        <p:spPr>
          <a:xfrm rot="1800000">
            <a:off x="7433225" y="2693863"/>
            <a:ext cx="900000" cy="432000"/>
          </a:xfrm>
          <a:prstGeom prst="curvedDownArrow">
            <a:avLst/>
          </a:prstGeom>
          <a:solidFill>
            <a:srgbClr val="1A7975"/>
          </a:solidFill>
          <a:ln>
            <a:solidFill>
              <a:srgbClr val="1A7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>
              <a:solidFill>
                <a:schemeClr val="tx1"/>
              </a:solidFill>
              <a:latin typeface="Meiryo UI" panose="020B0604030504040204" charset="-128"/>
              <a:ea typeface="Meiryo UI" panose="020B060403050404020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09600" y="2857183"/>
            <a:ext cx="10972800" cy="1143000"/>
          </a:xfrm>
        </p:spPr>
        <p:txBody>
          <a:bodyPr/>
          <a:p>
            <a:r>
              <a:rPr lang="ja-JP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ご清聴ありがとうございました。</a:t>
            </a:r>
            <a:endParaRPr lang="ja-JP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8D8928E-AA9A-4D89-BC1F-A2C05AB4BD92}" type="slidenum">
              <a:rPr kumimoji="1" lang="ja-JP" altLang="en-US" smtClean="0"/>
            </a:fld>
            <a:endParaRPr kumimoji="1" lang="ja-JP" alt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7F7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AFA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</Words>
  <Application>WPS Presentation</Application>
  <PresentationFormat>宽屏</PresentationFormat>
  <Paragraphs>101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ＭＳ Ｐゴシック</vt:lpstr>
      <vt:lpstr>Wingdings</vt:lpstr>
      <vt:lpstr>ヒラギノ角ゴシック</vt:lpstr>
      <vt:lpstr>シネマレター Std L</vt:lpstr>
      <vt:lpstr>Meiryo UI</vt:lpstr>
      <vt:lpstr>ＭＳ Ｐゴシック</vt:lpstr>
      <vt:lpstr>Wingdings</vt:lpstr>
      <vt:lpstr>Microsoft YaHei</vt:lpstr>
      <vt:lpstr>Arial Unicode MS</vt:lpstr>
      <vt:lpstr>Calibri</vt:lpstr>
      <vt:lpstr>ヒラギノ角ゴシック</vt:lpstr>
      <vt:lpstr>標準デザイン</vt:lpstr>
      <vt:lpstr>基礎経営学 課題資料 〜会社情報分析結果〜</vt:lpstr>
      <vt:lpstr>[目次]</vt:lpstr>
      <vt:lpstr>[タイトル1]</vt:lpstr>
      <vt:lpstr>[タイトル2]</vt:lpstr>
      <vt:lpstr>[タイトル3]</vt:lpstr>
      <vt:lpstr>[タイトル4]</vt:lpstr>
      <vt:lpstr>[タイトル5]</vt:lpstr>
      <vt:lpstr>[タイトル6]</vt:lpstr>
      <vt:lpstr>ご清聴ありがとうございました。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基礎経営学 課題資料 〜会社情報分析結果〜</dc:title>
  <dc:creator/>
  <cp:revision>1</cp:revision>
  <dcterms:created xsi:type="dcterms:W3CDTF">2020-11-20T10:10:23Z</dcterms:created>
  <dcterms:modified xsi:type="dcterms:W3CDTF">2020-11-20T10:10:23Z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1041-11.8.2.8500</vt:lpwstr>
  </property>
</Properties>
</file>