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E4E3"/>
    <a:srgbClr val="004B55"/>
    <a:srgbClr val="AFD0CF"/>
    <a:srgbClr val="017975"/>
    <a:srgbClr val="424345"/>
    <a:srgbClr val="89E7C9"/>
    <a:srgbClr val="AEFFD5"/>
    <a:srgbClr val="1A7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ja-JP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ヒラギノ角ゴシック" panose="020B0300000000000000" charset="-128"/>
              <a:sym typeface="ヒラギノ角ゴシック" panose="020B0300000000000000" charset="-128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rotWithShape="1">
              <a:gsLst>
                <a:gs pos="100000">
                  <a:srgbClr val="1A7975"/>
                </a:gs>
                <a:gs pos="100000">
                  <a:srgbClr val="52762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ja-JP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 c:formatCode="General">
                  <c:v>分類 1</c:v>
                </c:pt>
                <c:pt idx="1" c:formatCode="General">
                  <c:v>分類 2</c:v>
                </c:pt>
                <c:pt idx="2" c:formatCode="General">
                  <c:v>分類 3</c:v>
                </c:pt>
                <c:pt idx="3" c:formatCode="General">
                  <c:v>分類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FD0C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ja-JP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 c:formatCode="General">
                  <c:v>分類 1</c:v>
                </c:pt>
                <c:pt idx="1" c:formatCode="General">
                  <c:v>分類 2</c:v>
                </c:pt>
                <c:pt idx="2" c:formatCode="General">
                  <c:v>分類 3</c:v>
                </c:pt>
                <c:pt idx="3" c:formatCode="General">
                  <c:v>分類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ja-JP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 c:formatCode="General">
                  <c:v>分類 1</c:v>
                </c:pt>
                <c:pt idx="1" c:formatCode="General">
                  <c:v>分類 2</c:v>
                </c:pt>
                <c:pt idx="2" c:formatCode="General">
                  <c:v>分類 3</c:v>
                </c:pt>
                <c:pt idx="3" c:formatCode="General">
                  <c:v>分類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2096546"/>
        <c:axId val="875751250"/>
      </c:barChart>
      <c:catAx>
        <c:axId val="80209654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ヒラギノ角ゴシック" panose="020B0300000000000000" charset="-128"/>
                <a:sym typeface="ヒラギノ角ゴシック" panose="020B0300000000000000" charset="-128"/>
              </a:defRPr>
            </a:pPr>
          </a:p>
        </c:txPr>
        <c:crossAx val="875751250"/>
        <c:crosses val="autoZero"/>
        <c:auto val="1"/>
        <c:lblAlgn val="ctr"/>
        <c:lblOffset val="100"/>
        <c:noMultiLvlLbl val="0"/>
      </c:catAx>
      <c:valAx>
        <c:axId val="87575125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0209654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ヒラギノ角ゴシック" panose="020B0300000000000000" charset="-128"/>
                <a:sym typeface="ヒラギノ角ゴシック" panose="020B0300000000000000" charset="-128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ヒラギノ角ゴシック" panose="020B0300000000000000" charset="-128"/>
                <a:sym typeface="ヒラギノ角ゴシック" panose="020B0300000000000000" charset="-128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ヒラギノ角ゴシック" panose="020B0300000000000000" charset="-128"/>
                <a:sym typeface="ヒラギノ角ゴシック" panose="020B0300000000000000" charset="-128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ja-JP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ヒラギノ角ゴシック" panose="020B0300000000000000" charset="-128"/>
              <a:sym typeface="ヒラギノ角ゴシック" panose="020B0300000000000000" charset="-128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ja-JP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タイトル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1027" name="文字列プレースホルダ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1028" name="日付プレースホルダ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1029" name="フッタープレースホルダ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スライド番号プレースホルダ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Meiryo UI" panose="020B0604030504040204" charset="-128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1580" y="1578610"/>
            <a:ext cx="9632950" cy="1854835"/>
          </a:xfrm>
        </p:spPr>
        <p:txBody>
          <a:bodyPr/>
          <a:p>
            <a:pPr>
              <a:lnSpc>
                <a:spcPct val="150000"/>
              </a:lnSpc>
            </a:pPr>
            <a:r>
              <a:rPr lang="ja-JP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基礎経営学 課題資料</a:t>
            </a:r>
            <a:br>
              <a:rPr lang="ja-JP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</a:br>
            <a:r>
              <a:rPr lang="ja-JP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〜会社情報分析結果〜</a:t>
            </a:r>
            <a:endParaRPr lang="ja-JP" altLang="en-US" sz="28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76138" y="3979863"/>
            <a:ext cx="9639300" cy="1752600"/>
          </a:xfrm>
        </p:spPr>
        <p:txBody>
          <a:bodyPr/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講義名：基礎経営学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名前：山田花子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学籍番号：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12A345678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>
                <a:latin typeface="ヒラギノ角ゴシック" panose="020B0300000000000000" charset="-128"/>
                <a:ea typeface="ヒラギノ角ゴシック" panose="020B0300000000000000" charset="-128"/>
              </a:rPr>
            </a:fld>
            <a:endParaRPr kumimoji="1" lang="ja-JP" altLang="en-US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目次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はじめに　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			         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	P.1</a:t>
            </a:r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分析企業の概要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	P.2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	P.3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	P.4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5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	P.5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6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	P.6</a:t>
            </a:r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最後に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	P.7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40000"/>
              </a:lnSpc>
            </a:pP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>
                <a:latin typeface="ヒラギノ角ゴシック" panose="020B0300000000000000" charset="-128"/>
                <a:ea typeface="ヒラギノ角ゴシック" panose="020B0300000000000000" charset="-128"/>
              </a:rPr>
            </a:fld>
            <a:endParaRPr kumimoji="1" lang="ja-JP" altLang="en-US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コンテンツプレースホルダ 8"/>
          <p:cNvSpPr/>
          <p:nvPr>
            <p:ph idx="1"/>
          </p:nvPr>
        </p:nvSpPr>
        <p:spPr>
          <a:xfrm>
            <a:off x="609600" y="1657350"/>
            <a:ext cx="10972800" cy="4525963"/>
          </a:xfrm>
        </p:spPr>
        <p:txBody>
          <a:bodyPr/>
          <a:p>
            <a:pPr marL="0" indent="0">
              <a:buNone/>
            </a:pPr>
            <a:r>
              <a:rPr lang="en-US" altLang="ja-JP">
                <a:solidFill>
                  <a:srgbClr val="004B55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[</a:t>
            </a:r>
            <a:r>
              <a:rPr lang="ja-JP" altLang="en-US">
                <a:solidFill>
                  <a:srgbClr val="004B55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サブタイトル</a:t>
            </a:r>
            <a:r>
              <a:rPr lang="en-US" altLang="ja-JP">
                <a:solidFill>
                  <a:srgbClr val="004B55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通常の文字色、これを基本に。</a:t>
            </a:r>
            <a:endParaRPr lang="ja-JP" altLang="en-US" sz="20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ja-JP" altLang="en-US" sz="2000">
                <a:solidFill>
                  <a:srgbClr val="00B0F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印象の良い色、</a:t>
            </a:r>
            <a:r>
              <a:rPr lang="ja-JP" altLang="en-US" sz="20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意識させたい</a:t>
            </a:r>
            <a:r>
              <a:rPr lang="ja-JP" altLang="en-US" sz="2000">
                <a:solidFill>
                  <a:srgbClr val="00B0F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ワード</a:t>
            </a:r>
            <a:r>
              <a:rPr lang="ja-JP" altLang="en-US" sz="20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に使用する。</a:t>
            </a:r>
            <a:endParaRPr lang="ja-JP" altLang="en-US" sz="200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ja-JP" altLang="en-US" sz="2000">
                <a:solidFill>
                  <a:srgbClr val="FF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注目させる色。</a:t>
            </a:r>
            <a:r>
              <a:rPr lang="ja-JP" altLang="en-US" sz="20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強調させたい</a:t>
            </a:r>
            <a:r>
              <a:rPr lang="ja-JP" altLang="en-US" sz="2000" b="1">
                <a:solidFill>
                  <a:srgbClr val="FF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ワード</a:t>
            </a:r>
            <a:r>
              <a:rPr lang="ja-JP" altLang="en-US" sz="20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に使用する。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  <a:p>
            <a:pPr marL="0" indent="0">
              <a:buFont typeface="Arial" panose="020B0604020202090204" pitchFamily="34" charset="0"/>
              <a:buNone/>
            </a:pP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marL="0" indent="0">
              <a:buFont typeface="Arial" panose="020B0604020202090204" pitchFamily="34" charset="0"/>
              <a:buNone/>
            </a:pPr>
            <a:r>
              <a:rPr lang="en-US" altLang="ja-JP">
                <a:solidFill>
                  <a:srgbClr val="004B55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[</a:t>
            </a:r>
            <a:r>
              <a:rPr lang="ja-JP" altLang="en-US">
                <a:solidFill>
                  <a:srgbClr val="004B55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傘下</a:t>
            </a:r>
            <a:r>
              <a:rPr lang="en-US" altLang="ja-JP">
                <a:solidFill>
                  <a:srgbClr val="004B55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B</a:t>
            </a:r>
            <a:r>
              <a:rPr lang="ja-JP" altLang="en-US">
                <a:solidFill>
                  <a:srgbClr val="004B55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株式会社の基礎情報</a:t>
            </a:r>
            <a:r>
              <a:rPr lang="en-US" altLang="ja-JP">
                <a:solidFill>
                  <a:srgbClr val="004B55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"/>
            </a:pPr>
            <a:r>
              <a:rPr lang="en-US" altLang="ja-JP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1982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年創業。部品卸業としてスタート。</a:t>
            </a:r>
            <a:endParaRPr lang="ja-JP" altLang="en-US" sz="20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"/>
            </a:pP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創業</a:t>
            </a:r>
            <a:r>
              <a:rPr lang="en-US" altLang="ja-JP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10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年を迎えた</a:t>
            </a:r>
            <a:r>
              <a:rPr lang="en-US" altLang="ja-JP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92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年に</a:t>
            </a:r>
            <a:r>
              <a:rPr lang="ja-JP" altLang="en-US" sz="2000" b="1">
                <a:solidFill>
                  <a:srgbClr val="00B0F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年商</a:t>
            </a:r>
            <a:r>
              <a:rPr lang="en-US" altLang="ja-JP" sz="2000" b="1">
                <a:solidFill>
                  <a:srgbClr val="00B0F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100</a:t>
            </a:r>
            <a:r>
              <a:rPr lang="ja-JP" altLang="en-US" sz="2000" b="1">
                <a:solidFill>
                  <a:srgbClr val="00B0F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億円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達成。</a:t>
            </a:r>
            <a:endParaRPr lang="ja-JP" altLang="en-US" sz="20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"/>
            </a:pPr>
            <a:r>
              <a:rPr lang="en-US" altLang="ja-JP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95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年に最初の</a:t>
            </a:r>
            <a:r>
              <a:rPr lang="ja-JP" altLang="en-US" sz="2000" b="1">
                <a:solidFill>
                  <a:srgbClr val="FF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危機到来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。</a:t>
            </a:r>
            <a:endParaRPr lang="ja-JP" altLang="en-US" sz="20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>
                <a:latin typeface="ヒラギノ角ゴシック" panose="020B0300000000000000" charset="-128"/>
                <a:ea typeface="ヒラギノ角ゴシック" panose="020B0300000000000000" charset="-128"/>
              </a:rPr>
            </a:fld>
            <a:endParaRPr kumimoji="1" lang="ja-JP" altLang="en-US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6" name="図形 5" descr="conference-room-768441_1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0" y="4008120"/>
            <a:ext cx="3131708" cy="2088000"/>
          </a:xfrm>
          <a:prstGeom prst="rect">
            <a:avLst/>
          </a:prstGeom>
        </p:spPr>
      </p:pic>
      <p:pic>
        <p:nvPicPr>
          <p:cNvPr id="7" name="図形 6" descr="startup-593327_19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0" y="1657350"/>
            <a:ext cx="3132001" cy="20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文字列プレースホルダ 7"/>
          <p:cNvSpPr>
            <a:spLocks noGrp="1"/>
          </p:cNvSpPr>
          <p:nvPr/>
        </p:nvSpPr>
        <p:spPr>
          <a:xfrm>
            <a:off x="8665210" y="1452880"/>
            <a:ext cx="2603500" cy="82359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1pPr>
            <a:lvl2pPr marL="34290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2pPr>
            <a:lvl3pPr marL="685800" lvl="2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3pPr>
            <a:lvl4pPr marL="1028700" lvl="3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4pPr>
            <a:lvl5pPr marL="1371600" lvl="4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5pPr>
            <a:lvl6pPr marL="1714500" lvl="5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>
                <a:solidFill>
                  <a:srgbClr val="004B55"/>
                </a:solidFill>
                <a:cs typeface="Meiryo UI" panose="020B0604030504040204" charset="-128"/>
              </a:rPr>
              <a:t>サブタイトル</a:t>
            </a:r>
            <a:r>
              <a:rPr lang="en-US" altLang="ja-JP">
                <a:solidFill>
                  <a:srgbClr val="004B55"/>
                </a:solidFill>
                <a:cs typeface="Meiryo UI" panose="020B0604030504040204" charset="-128"/>
              </a:rPr>
              <a:t>3</a:t>
            </a:r>
            <a:endParaRPr lang="en-US" altLang="ja-JP">
              <a:solidFill>
                <a:srgbClr val="004B55"/>
              </a:solidFill>
              <a:cs typeface="Meiryo UI" panose="020B0604030504040204" charset="-128"/>
            </a:endParaRPr>
          </a:p>
        </p:txBody>
      </p:sp>
      <p:sp>
        <p:nvSpPr>
          <p:cNvPr id="16" name="テキストボックス 15"/>
          <p:cNvSpPr txBox="1"/>
          <p:nvPr/>
        </p:nvSpPr>
        <p:spPr>
          <a:xfrm>
            <a:off x="850900" y="4547870"/>
            <a:ext cx="268351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この文章はダミーです。文字の大きさ、量、字間、行間等を確認するために入れています。</a:t>
            </a: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7" name="テキストボックス 16"/>
          <p:cNvSpPr txBox="1"/>
          <p:nvPr/>
        </p:nvSpPr>
        <p:spPr>
          <a:xfrm>
            <a:off x="4756150" y="4547870"/>
            <a:ext cx="268351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この文章はダミーです。文字の大きさ、量、字間、行間等を確認するために入れています。</a:t>
            </a: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8" name="テキストボックス 17"/>
          <p:cNvSpPr txBox="1"/>
          <p:nvPr/>
        </p:nvSpPr>
        <p:spPr>
          <a:xfrm>
            <a:off x="8665210" y="4547870"/>
            <a:ext cx="268351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この文章はダミーです。文字の大きさ、量、字間、行間等を確認するために入れています。</a:t>
            </a: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0" name="文字列プレースホルダ 7"/>
          <p:cNvSpPr>
            <a:spLocks noGrp="1"/>
          </p:cNvSpPr>
          <p:nvPr/>
        </p:nvSpPr>
        <p:spPr>
          <a:xfrm>
            <a:off x="4794250" y="1452880"/>
            <a:ext cx="2603500" cy="82359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1pPr>
            <a:lvl2pPr marL="34290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2pPr>
            <a:lvl3pPr marL="685800" lvl="2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3pPr>
            <a:lvl4pPr marL="1028700" lvl="3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4pPr>
            <a:lvl5pPr marL="1371600" lvl="4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5pPr>
            <a:lvl6pPr marL="1714500" lvl="5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>
                <a:solidFill>
                  <a:srgbClr val="004B55"/>
                </a:solidFill>
                <a:cs typeface="Meiryo UI" panose="020B0604030504040204" charset="-128"/>
              </a:rPr>
              <a:t>サブタイトル</a:t>
            </a:r>
            <a:r>
              <a:rPr lang="en-US" altLang="ja-JP">
                <a:solidFill>
                  <a:srgbClr val="004B55"/>
                </a:solidFill>
                <a:cs typeface="Meiryo UI" panose="020B0604030504040204" charset="-128"/>
              </a:rPr>
              <a:t>2</a:t>
            </a:r>
            <a:endParaRPr lang="en-US" altLang="ja-JP">
              <a:solidFill>
                <a:srgbClr val="004B55"/>
              </a:solidFill>
              <a:cs typeface="Meiryo UI" panose="020B0604030504040204" charset="-128"/>
            </a:endParaRPr>
          </a:p>
        </p:txBody>
      </p:sp>
      <p:sp>
        <p:nvSpPr>
          <p:cNvPr id="21" name="文字列プレースホルダ 7"/>
          <p:cNvSpPr>
            <a:spLocks noGrp="1"/>
          </p:cNvSpPr>
          <p:nvPr/>
        </p:nvSpPr>
        <p:spPr>
          <a:xfrm>
            <a:off x="899160" y="1452880"/>
            <a:ext cx="2603500" cy="82359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1pPr>
            <a:lvl2pPr marL="34290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2pPr>
            <a:lvl3pPr marL="685800" lvl="2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3pPr>
            <a:lvl4pPr marL="1028700" lvl="3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4pPr>
            <a:lvl5pPr marL="1371600" lvl="4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5pPr>
            <a:lvl6pPr marL="1714500" lvl="5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>
                <a:solidFill>
                  <a:srgbClr val="004B55"/>
                </a:solidFill>
                <a:cs typeface="Meiryo UI" panose="020B0604030504040204" charset="-128"/>
              </a:rPr>
              <a:t>サブタイトル</a:t>
            </a:r>
            <a:r>
              <a:rPr lang="en-US" altLang="ja-JP">
                <a:solidFill>
                  <a:srgbClr val="004B55"/>
                </a:solidFill>
                <a:cs typeface="Meiryo UI" panose="020B0604030504040204" charset="-128"/>
              </a:rPr>
              <a:t>1</a:t>
            </a:r>
            <a:endParaRPr lang="en-US" altLang="ja-JP">
              <a:solidFill>
                <a:srgbClr val="004B55"/>
              </a:solidFill>
              <a:cs typeface="Meiryo UI" panose="020B0604030504040204" charset="-128"/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>
                <a:latin typeface="ヒラギノ角ゴシック" panose="020B0300000000000000" charset="-128"/>
                <a:ea typeface="ヒラギノ角ゴシック" panose="020B0300000000000000" charset="-128"/>
              </a:rPr>
            </a:fld>
            <a:endParaRPr kumimoji="1" lang="ja-JP" altLang="en-US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6" name="図形 5" descr="entrepreneur-1340649_1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0" y="2409190"/>
            <a:ext cx="2699545" cy="1908000"/>
          </a:xfrm>
          <a:prstGeom prst="rect">
            <a:avLst/>
          </a:prstGeom>
        </p:spPr>
      </p:pic>
      <p:pic>
        <p:nvPicPr>
          <p:cNvPr id="7" name="図形 6" descr="stock-1863880_1920"/>
          <p:cNvPicPr/>
          <p:nvPr/>
        </p:nvPicPr>
        <p:blipFill>
          <a:blip r:embed="rId2"/>
          <a:stretch>
            <a:fillRect/>
          </a:stretch>
        </p:blipFill>
        <p:spPr>
          <a:xfrm>
            <a:off x="4745990" y="2409190"/>
            <a:ext cx="2700000" cy="1908000"/>
          </a:xfrm>
          <a:prstGeom prst="rect">
            <a:avLst/>
          </a:prstGeom>
        </p:spPr>
      </p:pic>
      <p:pic>
        <p:nvPicPr>
          <p:cNvPr id="8" name="図形 7" descr="code-820275_1920"/>
          <p:cNvPicPr/>
          <p:nvPr/>
        </p:nvPicPr>
        <p:blipFill>
          <a:blip r:embed="rId3"/>
          <a:stretch>
            <a:fillRect/>
          </a:stretch>
        </p:blipFill>
        <p:spPr>
          <a:xfrm>
            <a:off x="8648700" y="2409190"/>
            <a:ext cx="2700000" cy="190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aphicFrame>
        <p:nvGraphicFramePr>
          <p:cNvPr id="5" name="グラフ 4"/>
          <p:cNvGraphicFramePr/>
          <p:nvPr/>
        </p:nvGraphicFramePr>
        <p:xfrm>
          <a:off x="760095" y="1633220"/>
          <a:ext cx="5586730" cy="465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右矢印 11"/>
          <p:cNvSpPr/>
          <p:nvPr/>
        </p:nvSpPr>
        <p:spPr>
          <a:xfrm>
            <a:off x="6576695" y="3340100"/>
            <a:ext cx="531495" cy="1237615"/>
          </a:xfrm>
          <a:prstGeom prst="rightArrow">
            <a:avLst/>
          </a:prstGeom>
          <a:solidFill>
            <a:srgbClr val="1A797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テキストボックス 12"/>
          <p:cNvSpPr txBox="1"/>
          <p:nvPr/>
        </p:nvSpPr>
        <p:spPr>
          <a:xfrm>
            <a:off x="7378700" y="2205355"/>
            <a:ext cx="460375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ja-JP" altLang="en-US" sz="2400" b="1">
                <a:solidFill>
                  <a:srgbClr val="01797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ポイント</a:t>
            </a:r>
            <a:r>
              <a:rPr lang="en-US" altLang="ja-JP" sz="2400" b="1">
                <a:solidFill>
                  <a:srgbClr val="01797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1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  <a:p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　　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コメントを入力してください。</a:t>
            </a:r>
            <a:endParaRPr lang="ja-JP" altLang="en-US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  <a:p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ja-JP" altLang="en-US" sz="2400" b="1">
                <a:solidFill>
                  <a:srgbClr val="01797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ポイント</a:t>
            </a:r>
            <a:r>
              <a:rPr lang="en-US" altLang="ja-JP" sz="2400" b="1">
                <a:solidFill>
                  <a:srgbClr val="01797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2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　　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コメントを入力してください。</a:t>
            </a:r>
            <a:endParaRPr lang="en-US" altLang="ja-JP" sz="1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ja-JP" altLang="en-US" sz="2400" b="1">
                <a:solidFill>
                  <a:srgbClr val="01797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ポイント</a:t>
            </a:r>
            <a:r>
              <a:rPr lang="en-US" altLang="ja-JP" sz="2400" b="1">
                <a:solidFill>
                  <a:srgbClr val="01797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3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　　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コメントを入力してください。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ja-JP" altLang="en-US" sz="2400" b="1">
                <a:solidFill>
                  <a:srgbClr val="01797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ポイント</a:t>
            </a:r>
            <a:r>
              <a:rPr lang="en-US" altLang="ja-JP" sz="2400" b="1">
                <a:solidFill>
                  <a:srgbClr val="01797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4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　　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コメントを入力してください。</a:t>
            </a: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>
                <a:latin typeface="ヒラギノ角ゴシック" panose="020B0300000000000000" charset="-128"/>
                <a:ea typeface="ヒラギノ角ゴシック" panose="020B0300000000000000" charset="-128"/>
              </a:rPr>
            </a:fld>
            <a:endParaRPr kumimoji="1" lang="ja-JP" altLang="en-US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aphicFrame>
        <p:nvGraphicFramePr>
          <p:cNvPr id="8" name="コンテンツプレースホルダ 7"/>
          <p:cNvGraphicFramePr/>
          <p:nvPr>
            <p:ph idx="1"/>
          </p:nvPr>
        </p:nvGraphicFramePr>
        <p:xfrm>
          <a:off x="609600" y="1848485"/>
          <a:ext cx="10972800" cy="421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  <a:gridCol w="1828800"/>
              </a:tblGrid>
              <a:tr h="843915"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A</a:t>
                      </a:r>
                      <a:endParaRPr lang="en-US" altLang="ja-JP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B</a:t>
                      </a:r>
                      <a:endParaRPr lang="en-US" altLang="ja-JP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C</a:t>
                      </a:r>
                      <a:endParaRPr lang="en-US" altLang="ja-JP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D</a:t>
                      </a:r>
                      <a:endParaRPr lang="en-US" altLang="ja-JP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E</a:t>
                      </a:r>
                      <a:endParaRPr lang="en-US" altLang="ja-JP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ja-JP" altLang="en-US"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分類１</a:t>
                      </a: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ja-JP" altLang="en-US"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分類２</a:t>
                      </a: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ja-JP" altLang="en-US"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分類３</a:t>
                      </a: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ja-JP" altLang="en-US">
                          <a:solidFill>
                            <a:schemeClr val="tx1"/>
                          </a:solidFill>
                          <a:latin typeface="ヒラギノ角ゴシック" panose="020B0300000000000000" charset="-128"/>
                          <a:ea typeface="ヒラギノ角ゴシック" panose="020B0300000000000000" charset="-128"/>
                          <a:cs typeface="Meiryo UI" panose="020B0604030504040204" charset="-128"/>
                        </a:rPr>
                        <a:t>分類</a:t>
                      </a:r>
                      <a:r>
                        <a:rPr lang="en-US" altLang="ja-JP">
                          <a:solidFill>
                            <a:schemeClr val="tx1"/>
                          </a:solidFill>
                          <a:latin typeface="ヒラギノ角ゴシック" panose="020B0300000000000000" charset="-128"/>
                          <a:ea typeface="ヒラギノ角ゴシック" panose="020B0300000000000000" charset="-128"/>
                          <a:cs typeface="Meiryo UI" panose="020B0604030504040204" charset="-128"/>
                        </a:rPr>
                        <a:t>4</a:t>
                      </a:r>
                      <a:endParaRPr lang="en-US" altLang="ja-JP">
                        <a:solidFill>
                          <a:schemeClr val="tx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  <a:cs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>
                <a:latin typeface="ヒラギノ角ゴシック" panose="020B0300000000000000" charset="-128"/>
                <a:ea typeface="ヒラギノ角ゴシック" panose="020B0300000000000000" charset="-128"/>
              </a:rPr>
            </a:fld>
            <a:endParaRPr kumimoji="1" lang="ja-JP" altLang="en-US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5]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>
                <a:latin typeface="ヒラギノ角ゴシック" panose="020B0300000000000000" charset="-128"/>
                <a:ea typeface="ヒラギノ角ゴシック" panose="020B0300000000000000" charset="-128"/>
              </a:rPr>
            </a:fld>
            <a:endParaRPr kumimoji="1" lang="ja-JP" altLang="en-US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四角形 5"/>
          <p:cNvSpPr/>
          <p:nvPr/>
        </p:nvSpPr>
        <p:spPr>
          <a:xfrm>
            <a:off x="808990" y="1529715"/>
            <a:ext cx="5071745" cy="2219960"/>
          </a:xfrm>
          <a:prstGeom prst="rect">
            <a:avLst/>
          </a:prstGeom>
          <a:solidFill>
            <a:srgbClr val="D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四角形 6"/>
          <p:cNvSpPr/>
          <p:nvPr/>
        </p:nvSpPr>
        <p:spPr>
          <a:xfrm>
            <a:off x="6335395" y="1529715"/>
            <a:ext cx="5071745" cy="2219960"/>
          </a:xfrm>
          <a:prstGeom prst="rect">
            <a:avLst/>
          </a:prstGeom>
          <a:solidFill>
            <a:srgbClr val="D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四角形 7"/>
          <p:cNvSpPr/>
          <p:nvPr/>
        </p:nvSpPr>
        <p:spPr>
          <a:xfrm>
            <a:off x="808990" y="4139565"/>
            <a:ext cx="5071745" cy="2219960"/>
          </a:xfrm>
          <a:prstGeom prst="rect">
            <a:avLst/>
          </a:prstGeom>
          <a:solidFill>
            <a:srgbClr val="D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四角形 8"/>
          <p:cNvSpPr/>
          <p:nvPr/>
        </p:nvSpPr>
        <p:spPr>
          <a:xfrm>
            <a:off x="6335395" y="4139565"/>
            <a:ext cx="5071745" cy="2219960"/>
          </a:xfrm>
          <a:prstGeom prst="rect">
            <a:avLst/>
          </a:prstGeom>
          <a:solidFill>
            <a:srgbClr val="D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右矢印 9"/>
          <p:cNvSpPr/>
          <p:nvPr/>
        </p:nvSpPr>
        <p:spPr>
          <a:xfrm rot="780000">
            <a:off x="5842457" y="2459771"/>
            <a:ext cx="540000" cy="360000"/>
          </a:xfrm>
          <a:prstGeom prst="rightArrow">
            <a:avLst/>
          </a:prstGeom>
          <a:solidFill>
            <a:srgbClr val="017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右矢印 10"/>
          <p:cNvSpPr/>
          <p:nvPr/>
        </p:nvSpPr>
        <p:spPr>
          <a:xfrm rot="6180000">
            <a:off x="8601592" y="3757066"/>
            <a:ext cx="540000" cy="360000"/>
          </a:xfrm>
          <a:prstGeom prst="rightArrow">
            <a:avLst/>
          </a:prstGeom>
          <a:solidFill>
            <a:srgbClr val="017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11580000">
            <a:off x="5846743" y="5069621"/>
            <a:ext cx="540000" cy="360000"/>
          </a:xfrm>
          <a:prstGeom prst="rightArrow">
            <a:avLst/>
          </a:prstGeom>
          <a:solidFill>
            <a:srgbClr val="017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980000">
            <a:off x="3074304" y="3758641"/>
            <a:ext cx="540000" cy="360000"/>
          </a:xfrm>
          <a:prstGeom prst="rightArrow">
            <a:avLst/>
          </a:prstGeom>
          <a:solidFill>
            <a:srgbClr val="017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6]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>
                <a:latin typeface="ヒラギノ角ゴシック" panose="020B0300000000000000" charset="-128"/>
                <a:ea typeface="ヒラギノ角ゴシック" panose="020B0300000000000000" charset="-128"/>
              </a:rPr>
            </a:fld>
            <a:endParaRPr kumimoji="1" lang="ja-JP" altLang="en-US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四角形 2"/>
          <p:cNvSpPr/>
          <p:nvPr/>
        </p:nvSpPr>
        <p:spPr>
          <a:xfrm>
            <a:off x="609600" y="1997075"/>
            <a:ext cx="3960000" cy="324000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1797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四角形 3"/>
          <p:cNvSpPr/>
          <p:nvPr/>
        </p:nvSpPr>
        <p:spPr>
          <a:xfrm>
            <a:off x="3936365" y="2498090"/>
            <a:ext cx="3960000" cy="324000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1797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四角形 4"/>
          <p:cNvSpPr/>
          <p:nvPr/>
        </p:nvSpPr>
        <p:spPr>
          <a:xfrm>
            <a:off x="7262495" y="3005455"/>
            <a:ext cx="3960000" cy="324000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1797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上カーブ矢印 7"/>
          <p:cNvSpPr/>
          <p:nvPr/>
        </p:nvSpPr>
        <p:spPr>
          <a:xfrm rot="1800000">
            <a:off x="4135035" y="2192848"/>
            <a:ext cx="900000" cy="432000"/>
          </a:xfrm>
          <a:prstGeom prst="curvedDownArrow">
            <a:avLst/>
          </a:prstGeom>
          <a:solidFill>
            <a:srgbClr val="1A7975"/>
          </a:solidFill>
          <a:ln>
            <a:solidFill>
              <a:srgbClr val="1A7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上カーブ矢印 8"/>
          <p:cNvSpPr/>
          <p:nvPr/>
        </p:nvSpPr>
        <p:spPr>
          <a:xfrm rot="1800000">
            <a:off x="7433225" y="2693863"/>
            <a:ext cx="900000" cy="432000"/>
          </a:xfrm>
          <a:prstGeom prst="curvedDownArrow">
            <a:avLst/>
          </a:prstGeom>
          <a:solidFill>
            <a:srgbClr val="1A7975"/>
          </a:solidFill>
          <a:ln>
            <a:solidFill>
              <a:srgbClr val="1A7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9600" y="2857183"/>
            <a:ext cx="10972800" cy="1143000"/>
          </a:xfrm>
        </p:spPr>
        <p:txBody>
          <a:bodyPr/>
          <a:p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ご清聴ありがとうございました。</a:t>
            </a:r>
            <a:endParaRPr lang="ja-JP" altLang="en-US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>
                <a:latin typeface="ヒラギノ角ゴシック" panose="020B0300000000000000" charset="-128"/>
                <a:ea typeface="ヒラギノ角ゴシック" panose="020B0300000000000000" charset="-128"/>
              </a:rPr>
            </a:fld>
            <a:endParaRPr kumimoji="1" lang="ja-JP" altLang="en-US" smtClean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WPS Presentation</Application>
  <PresentationFormat>宽屏</PresentationFormat>
  <Paragraphs>101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ＭＳ Ｐゴシック</vt:lpstr>
      <vt:lpstr>Wingdings</vt:lpstr>
      <vt:lpstr>ヒラギノ角ゴシック</vt:lpstr>
      <vt:lpstr>Meiryo UI</vt:lpstr>
      <vt:lpstr>ＭＳ Ｐゴシック</vt:lpstr>
      <vt:lpstr>Wingdings</vt:lpstr>
      <vt:lpstr>微软雅黑</vt:lpstr>
      <vt:lpstr>HYQiHeiKW</vt:lpstr>
      <vt:lpstr>ＭＳ Ｐゴシック</vt:lpstr>
      <vt:lpstr>Arial Unicode MS</vt:lpstr>
      <vt:lpstr>Calibri</vt:lpstr>
      <vt:lpstr>Helvetica Neue</vt:lpstr>
      <vt:lpstr>ヒラギノ丸ゴ ProN</vt:lpstr>
      <vt:lpstr>Hiragino Sans GB</vt:lpstr>
      <vt:lpstr>標準デザイン</vt:lpstr>
      <vt:lpstr>基礎経営学 課題資料 〜会社情報分析結果〜</vt:lpstr>
      <vt:lpstr>[目次]</vt:lpstr>
      <vt:lpstr>[タイトル1]</vt:lpstr>
      <vt:lpstr>[タイトル2]</vt:lpstr>
      <vt:lpstr>[タイトル3]</vt:lpstr>
      <vt:lpstr>[タイトル4]</vt:lpstr>
      <vt:lpstr>[タイトル5]</vt:lpstr>
      <vt:lpstr>[タイトル6]</vt:lpstr>
      <vt:lpstr>ご清聴ありがとうございました。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terms:created xsi:type="dcterms:W3CDTF">2020-11-18T10:16:11Z</dcterms:created>
  <dcterms:modified xsi:type="dcterms:W3CDTF">2020-11-18T10:16:11Z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